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6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2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4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10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0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34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45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8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7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6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43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36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77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8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2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8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89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00B1-DEA8-4A0F-9B72-73BA03C8ADC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AB50-E34C-4BAB-8EDA-AEFF253CA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232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E33E3-79B7-49A6-955C-662A879D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1107" y="374329"/>
            <a:ext cx="5018843" cy="1016830"/>
          </a:xfrm>
        </p:spPr>
        <p:txBody>
          <a:bodyPr/>
          <a:lstStyle/>
          <a:p>
            <a:r>
              <a:rPr lang="en-US" altLang="zh-TW" b="1" u="sng" dirty="0"/>
              <a:t>EEPROM </a:t>
            </a:r>
            <a:r>
              <a:rPr lang="zh-TW" altLang="en-US" b="1" u="sng" dirty="0"/>
              <a:t>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32CC0B-2623-4DB9-94B2-7F338A84A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4427" y="1830605"/>
            <a:ext cx="5444971" cy="441927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TW" sz="3600" b="1" dirty="0">
                <a:solidFill>
                  <a:schemeClr val="tx1"/>
                </a:solidFill>
              </a:rPr>
              <a:t>Memory </a:t>
            </a:r>
            <a:r>
              <a:rPr lang="zh-TW" altLang="en-US" sz="3600" b="1" dirty="0">
                <a:solidFill>
                  <a:schemeClr val="tx1"/>
                </a:solidFill>
              </a:rPr>
              <a:t>特點比較</a:t>
            </a:r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TW" sz="3600" b="1" dirty="0">
                <a:solidFill>
                  <a:schemeClr val="tx1"/>
                </a:solidFill>
              </a:rPr>
              <a:t>EEPROM</a:t>
            </a:r>
            <a:r>
              <a:rPr lang="zh-TW" altLang="en-US" sz="3600" b="1" dirty="0">
                <a:solidFill>
                  <a:schemeClr val="tx1"/>
                </a:solidFill>
              </a:rPr>
              <a:t>種類說明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TW" sz="3600" b="1" dirty="0">
                <a:solidFill>
                  <a:schemeClr val="tx1"/>
                </a:solidFill>
              </a:rPr>
              <a:t>EEPROM</a:t>
            </a:r>
            <a:r>
              <a:rPr lang="zh-TW" altLang="en-US" sz="3600" b="1" dirty="0"/>
              <a:t>各類型優缺點</a:t>
            </a:r>
            <a:endParaRPr lang="en-US" altLang="zh-TW" sz="3600" b="1" dirty="0"/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chemeClr val="tx1"/>
                </a:solidFill>
              </a:rPr>
              <a:t>儲存容量單位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chemeClr val="tx1"/>
                </a:solidFill>
              </a:rPr>
              <a:t>選擇</a:t>
            </a:r>
            <a:r>
              <a:rPr lang="en-US" altLang="zh-TW" sz="3600" b="1" dirty="0">
                <a:solidFill>
                  <a:schemeClr val="tx1"/>
                </a:solidFill>
              </a:rPr>
              <a:t>EEPROM</a:t>
            </a:r>
            <a:r>
              <a:rPr lang="zh-TW" altLang="en-US" sz="3600" b="1" dirty="0">
                <a:solidFill>
                  <a:schemeClr val="tx1"/>
                </a:solidFill>
              </a:rPr>
              <a:t>規格要件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TW" sz="3600" b="1" dirty="0">
                <a:solidFill>
                  <a:schemeClr val="tx1"/>
                </a:solidFill>
              </a:rPr>
              <a:t>EEPROM</a:t>
            </a:r>
            <a:r>
              <a:rPr lang="zh-TW" altLang="en-US" sz="3600" b="1" dirty="0">
                <a:solidFill>
                  <a:schemeClr val="tx1"/>
                </a:solidFill>
              </a:rPr>
              <a:t>應用市場</a:t>
            </a:r>
          </a:p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TW" sz="3600" b="1" dirty="0">
                <a:solidFill>
                  <a:schemeClr val="tx1"/>
                </a:solidFill>
              </a:rPr>
              <a:t>EEPROM</a:t>
            </a:r>
            <a:r>
              <a:rPr lang="zh-TW" altLang="en-US" sz="3600" b="1" dirty="0">
                <a:solidFill>
                  <a:schemeClr val="tx1"/>
                </a:solidFill>
              </a:rPr>
              <a:t>市場品牌</a:t>
            </a:r>
          </a:p>
        </p:txBody>
      </p:sp>
    </p:spTree>
    <p:extLst>
      <p:ext uri="{BB962C8B-B14F-4D97-AF65-F5344CB8AC3E}">
        <p14:creationId xmlns:p14="http://schemas.microsoft.com/office/powerpoint/2010/main" val="376592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5538E-710A-4D8E-A4D9-0479004D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109" y="603806"/>
            <a:ext cx="3542930" cy="824730"/>
          </a:xfrm>
        </p:spPr>
        <p:txBody>
          <a:bodyPr/>
          <a:lstStyle/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儲存容量單位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B53CC1-0613-4465-8CEB-664C94717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33690" y="1706287"/>
            <a:ext cx="8271769" cy="4024125"/>
          </a:xfrm>
        </p:spPr>
        <p:txBody>
          <a:bodyPr vert="horz">
            <a:normAutofit fontScale="92500" lnSpcReduction="10000"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Byte = 8 Bits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Kilobyte (KB) = 1024 Bytes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Megabyte (MB) = 1024 KB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Gigabyte (GB) = 1024 MB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Terabyte (TB) = 1024 GB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Petabyte (PB) = 1024 TB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Exabyte (EB) = 1024 PB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Zettabyte (ZB) = 1024 EB</a:t>
            </a: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1 Yottabyte (YB) = 1024 ZB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2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FE1D81-7103-44BE-8F16-52DA1901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119" y="506921"/>
            <a:ext cx="5318464" cy="1002283"/>
          </a:xfrm>
        </p:spPr>
        <p:txBody>
          <a:bodyPr/>
          <a:lstStyle/>
          <a:p>
            <a:r>
              <a:rPr lang="zh-TW" altLang="en-US" u="sng" dirty="0"/>
              <a:t>選擇</a:t>
            </a:r>
            <a:r>
              <a:rPr lang="en-US" altLang="zh-TW" u="sng" dirty="0" err="1"/>
              <a:t>eeprom</a:t>
            </a:r>
            <a:r>
              <a:rPr lang="zh-TW" altLang="en-US" u="sng" dirty="0"/>
              <a:t>規格要件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CA4E20-6A65-4CC5-9233-F5901D9FE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09204"/>
            <a:ext cx="10820400" cy="4936754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E-CMOS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24C02A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需先確認預計使用的頻率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這部分與控制的電壓有關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it-IT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1 MHz (5V), 400 kHz (1.7V, 2.5V, 2.7V) Compatibility</a:t>
            </a:r>
          </a:p>
          <a:p>
            <a:pPr marL="0" indent="0">
              <a:buNone/>
            </a:pPr>
            <a:endParaRPr lang="it-IT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工作電壓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Wide Voltage Operation - VCC = 1.7V to 5.5V</a:t>
            </a: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PACKAGE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每個品牌的包裝尺寸略有不同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要稍加注意確認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讀寫次數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壽命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Endurance: 1 Million Write Cycles 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Data Retention: 100 Years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68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AF217-234F-4E47-9AF5-AD6FA1A9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937" y="503725"/>
            <a:ext cx="4802821" cy="1114230"/>
          </a:xfrm>
        </p:spPr>
        <p:txBody>
          <a:bodyPr>
            <a:noAutofit/>
          </a:bodyPr>
          <a:lstStyle/>
          <a:p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EEPROM 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應用市場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F4FD62-511F-4954-893E-45AC52E5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88" y="1910918"/>
            <a:ext cx="10936659" cy="4223552"/>
          </a:xfrm>
        </p:spPr>
        <p:txBody>
          <a:bodyPr vert="horz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是一種掉電後資料不丟失的存儲晶片，由於耐擦寫次數高，功耗低，主要用於存儲小規模、經常需要修改的資料。</a:t>
            </a:r>
            <a:endParaRPr lang="en-US" altLang="zh-CN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1.)</a:t>
            </a: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液晶面板內存儲參數和設定檔</a:t>
            </a:r>
            <a:endParaRPr lang="en-US" altLang="zh-CN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2.)</a:t>
            </a: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藍牙模組內存儲控制參數</a:t>
            </a:r>
            <a:endParaRPr lang="en-US" altLang="zh-CN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3.)</a:t>
            </a: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消費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電子、電腦及周邊、工業控制、白色家電、通信</a:t>
            </a:r>
            <a:endParaRPr lang="en-US" altLang="zh-CN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汽車電子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醫療儀器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E90D6-1746-42DE-A125-1D73354C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49" y="323705"/>
            <a:ext cx="2133877" cy="599573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汽車電子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6CE821-469E-4AD5-8D4B-9F98DF470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5522" y="5076873"/>
            <a:ext cx="10022889" cy="1042516"/>
          </a:xfrm>
        </p:spPr>
        <p:txBody>
          <a:bodyPr vert="horz"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汽車電子的每個應用模組都有</a:t>
            </a:r>
            <a:r>
              <a:rPr lang="en-US" altLang="zh-CN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CN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的需求，包括車身控制模組、駕駛輔助系統以及資訊娛樂與車聯網系統等模組，據不完全統計，平均每輛車上的</a:t>
            </a:r>
            <a:r>
              <a:rPr lang="en-US" altLang="zh-CN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CN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使用需求在</a:t>
            </a:r>
            <a:r>
              <a:rPr lang="en-US" altLang="zh-CN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CN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顆以上。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50B2B8-B44F-49A9-8F4B-56C420D5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89" y="1027630"/>
            <a:ext cx="6968970" cy="37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9DA89-CDFC-4D9D-996E-3DB12DB0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199" y="619217"/>
            <a:ext cx="4950204" cy="44642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市場品牌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BA1FE1C-86E7-4143-BA92-45FE73058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0743" y="1065643"/>
            <a:ext cx="10643696" cy="5768266"/>
          </a:xfrm>
        </p:spPr>
        <p:txBody>
          <a:bodyPr vert="horz">
            <a:normAutofit fontScale="77500" lnSpcReduction="20000"/>
          </a:bodyPr>
          <a:lstStyle/>
          <a:p>
            <a:endParaRPr lang="zh-TW" altLang="en-US" dirty="0"/>
          </a:p>
          <a:p>
            <a:pPr marL="0" indent="0">
              <a:buNone/>
            </a:pP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1.)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大陸品牌：上海復旦，上海貝嶺，寧波時代全芯，珠海歐比特，深圳輝芒微，</a:t>
            </a:r>
            <a:endParaRPr lang="en-US" altLang="zh-TW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廣東華冠，深圳德普微，上海芯澤，廣東科信，深圳太古，樂山無</a:t>
            </a:r>
            <a:endParaRPr lang="en-US" altLang="zh-TW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線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LRC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，上海普冉，上海芯火，深圳航順，深圳矽海，深圳華之美，</a:t>
            </a:r>
            <a:endParaRPr lang="en-US" altLang="zh-TW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深圳芯天下，深圳揚晶，深圳浩暢，華虹宏力，無錫中微，上海聚辰，</a:t>
            </a:r>
            <a:endParaRPr lang="en-US" altLang="zh-TW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深圳迪浦等等</a:t>
            </a:r>
          </a:p>
          <a:p>
            <a:endParaRPr lang="zh-TW" altLang="en-US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2.)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港台品牌：創瑞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AIT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，香港美科，合泰</a:t>
            </a:r>
            <a:r>
              <a:rPr lang="en-US" altLang="zh-TW" sz="29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Holtek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，亞瑟萊特，摩矽，華邦等等</a:t>
            </a:r>
          </a:p>
          <a:p>
            <a:endParaRPr lang="zh-TW" altLang="en-US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3.)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日韓品牌：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SEIKO-II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精工，藍碧石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LAPIS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，瑞薩等等</a:t>
            </a:r>
          </a:p>
          <a:p>
            <a:endParaRPr lang="zh-TW" altLang="en-US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4.)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歐美品牌：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意法，安森美，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Microchip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微芯，恩智浦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NXP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，仙童，英特矽爾，</a:t>
            </a:r>
            <a:endParaRPr lang="en-US" altLang="zh-TW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美信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Maxim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</a:p>
          <a:p>
            <a:endParaRPr lang="zh-TW" altLang="en-US" sz="29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其中市場主流的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存儲晶片品牌包含上海貝嶺，上海復旦，深圳芯天下，合泰</a:t>
            </a:r>
            <a:r>
              <a:rPr lang="en-US" altLang="zh-TW" sz="29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Holtek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</a:t>
            </a:r>
            <a:r>
              <a:rPr lang="zh-TW" altLang="en-US" sz="29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意法等等</a:t>
            </a:r>
          </a:p>
          <a:p>
            <a:endParaRPr lang="zh-TW" altLang="en-US" sz="2900" b="1" dirty="0">
              <a:solidFill>
                <a:schemeClr val="tx1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01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79DB9-58BC-4E73-82D7-072BB50D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457" y="356808"/>
            <a:ext cx="6160363" cy="817723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Memory </a:t>
            </a:r>
            <a:r>
              <a:rPr lang="zh-TW" altLang="en-US" sz="6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特點比較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A7912E-43E3-4D05-A241-4FF0DAAC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48" y="1364041"/>
            <a:ext cx="9994927" cy="5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2DC427-3B4B-4AAE-8DAE-F8967CE2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0254" y="1329208"/>
            <a:ext cx="10515600" cy="5311289"/>
          </a:xfrm>
        </p:spPr>
        <p:txBody>
          <a:bodyPr vert="horz"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3200" b="1" dirty="0">
                <a:solidFill>
                  <a:schemeClr val="tx1"/>
                </a:solidFill>
              </a:rPr>
              <a:t>EEPROM :</a:t>
            </a:r>
            <a:r>
              <a:rPr lang="zh-TW" altLang="en-US" sz="3200" b="1" dirty="0">
                <a:solidFill>
                  <a:schemeClr val="tx1"/>
                </a:solidFill>
              </a:rPr>
              <a:t> 電子抹除式可複寫唯讀記憶體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tx1"/>
                </a:solidFill>
              </a:rPr>
              <a:t>說     明   </a:t>
            </a:r>
            <a:r>
              <a:rPr lang="en-US" altLang="zh-TW" sz="3200" b="1" dirty="0">
                <a:solidFill>
                  <a:schemeClr val="tx1"/>
                </a:solidFill>
              </a:rPr>
              <a:t>:</a:t>
            </a:r>
            <a:r>
              <a:rPr lang="zh-TW" altLang="en-US" sz="3200" b="1" dirty="0">
                <a:solidFill>
                  <a:schemeClr val="tx1"/>
                </a:solidFill>
              </a:rPr>
              <a:t> 是一種可以通過電子方式多次複寫的半導體儲存裝置。相比</a:t>
            </a:r>
            <a:r>
              <a:rPr lang="en-US" altLang="zh-TW" sz="3200" b="1" dirty="0">
                <a:solidFill>
                  <a:schemeClr val="tx1"/>
                </a:solidFill>
              </a:rPr>
              <a:t>EPROM</a:t>
            </a:r>
            <a:r>
              <a:rPr lang="zh-TW" altLang="en-US" sz="3200" b="1" dirty="0">
                <a:solidFill>
                  <a:schemeClr val="tx1"/>
                </a:solidFill>
              </a:rPr>
              <a:t>，</a:t>
            </a:r>
            <a:r>
              <a:rPr lang="en-US" altLang="zh-TW" sz="3200" b="1" dirty="0">
                <a:solidFill>
                  <a:schemeClr val="tx1"/>
                </a:solidFill>
              </a:rPr>
              <a:t>EEPROM</a:t>
            </a:r>
            <a:r>
              <a:rPr lang="zh-TW" altLang="en-US" sz="3200" b="1" u="sng" dirty="0">
                <a:solidFill>
                  <a:srgbClr val="FF0000"/>
                </a:solidFill>
              </a:rPr>
              <a:t>不需要用紫外線</a:t>
            </a:r>
            <a:r>
              <a:rPr lang="zh-TW" altLang="en-US" sz="3200" b="1" dirty="0">
                <a:solidFill>
                  <a:schemeClr val="tx1"/>
                </a:solidFill>
              </a:rPr>
              <a:t>照射，也不需取下，就可以</a:t>
            </a:r>
            <a:r>
              <a:rPr lang="zh-TW" altLang="en-US" sz="3200" b="1" u="sng" dirty="0">
                <a:solidFill>
                  <a:srgbClr val="FF0000"/>
                </a:solidFill>
              </a:rPr>
              <a:t>用特定的電壓</a:t>
            </a:r>
            <a:r>
              <a:rPr lang="zh-TW" altLang="en-US" sz="3200" b="1" dirty="0">
                <a:solidFill>
                  <a:schemeClr val="tx1"/>
                </a:solidFill>
              </a:rPr>
              <a:t>，來抹除晶片上的資訊，以便寫入新的數據。 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</a:rPr>
              <a:t> 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3200" b="1" dirty="0">
                <a:solidFill>
                  <a:schemeClr val="tx1"/>
                </a:solidFill>
              </a:rPr>
              <a:t>EEPROM </a:t>
            </a:r>
            <a:r>
              <a:rPr lang="zh-TW" altLang="en-US" sz="3200" b="1" dirty="0">
                <a:solidFill>
                  <a:schemeClr val="tx1"/>
                </a:solidFill>
              </a:rPr>
              <a:t>元件的類型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sz="3200" b="1" dirty="0">
                <a:solidFill>
                  <a:schemeClr val="tx1"/>
                </a:solidFill>
              </a:rPr>
              <a:t>串行（</a:t>
            </a:r>
            <a:r>
              <a:rPr lang="en-US" altLang="zh-TW" sz="3200" b="1" dirty="0">
                <a:solidFill>
                  <a:schemeClr val="tx1"/>
                </a:solidFill>
              </a:rPr>
              <a:t>serial</a:t>
            </a:r>
            <a:r>
              <a:rPr lang="zh-TW" altLang="en-US" sz="3200" b="1" dirty="0">
                <a:solidFill>
                  <a:schemeClr val="tx1"/>
                </a:solidFill>
              </a:rPr>
              <a:t>）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sz="3200" b="1" dirty="0">
                <a:solidFill>
                  <a:schemeClr val="tx1"/>
                </a:solidFill>
              </a:rPr>
              <a:t>並列（</a:t>
            </a:r>
            <a:r>
              <a:rPr lang="en-US" altLang="zh-TW" sz="3200" b="1" dirty="0">
                <a:solidFill>
                  <a:schemeClr val="tx1"/>
                </a:solidFill>
              </a:rPr>
              <a:t>parallel</a:t>
            </a:r>
            <a:r>
              <a:rPr lang="zh-TW" altLang="en-US" sz="3200" b="1" dirty="0">
                <a:solidFill>
                  <a:schemeClr val="tx1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8957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7F02580C-0060-4F7B-8B02-170501E8A573}"/>
              </a:ext>
            </a:extLst>
          </p:cNvPr>
          <p:cNvSpPr txBox="1"/>
          <p:nvPr/>
        </p:nvSpPr>
        <p:spPr>
          <a:xfrm>
            <a:off x="525262" y="1398864"/>
            <a:ext cx="111414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序列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串列）式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</a:p>
          <a:p>
            <a:r>
              <a:rPr lang="en-US" altLang="zh-TW" sz="2400" b="1" dirty="0">
                <a:latin typeface="Arial Black" panose="020B0A04020102020204" pitchFamily="34" charset="0"/>
              </a:rPr>
              <a:t>======================================================</a:t>
            </a:r>
            <a:br>
              <a:rPr lang="en-US" altLang="zh-TW" sz="2400" b="1" dirty="0">
                <a:latin typeface="Arial Black" panose="020B0A04020102020204" pitchFamily="34" charset="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Microwire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線）  ：型號為以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93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開頭的系列。例：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93C46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I²C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線）　　　　：型號為以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開頭的系列。例：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24LC02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SPI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線）　　　　：型號為以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開頭的系列。例：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25LC08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UNI/OTM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線）   ：由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Microchip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公司出品，型號為以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開頭的系列。</a:t>
            </a:r>
            <a:b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1-Wire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　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線）　：由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Dallas / Maxim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公司出品。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並列式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</a:p>
          <a:p>
            <a:r>
              <a:rPr lang="en-US" altLang="zh-TW" sz="2400" b="1" dirty="0">
                <a:latin typeface="Arial Black" panose="020B0A04020102020204" pitchFamily="34" charset="0"/>
              </a:rPr>
              <a:t>======================================================</a:t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型號通常為以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28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開頭的系列。</a:t>
            </a:r>
            <a:b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至於型號通常為以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29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49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開頭的系列，寫入須以較大的區塊為單位，此種記憶體一般會使用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Flash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（閃存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快閃記憶體）來稱呼。至於能以較小單位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例如以位元組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擦拭或寫入的則才以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EEPROM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稱呼，以作區別。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998636B-7AD0-4244-9DF5-93D192D2A7AD}"/>
              </a:ext>
            </a:extLst>
          </p:cNvPr>
          <p:cNvSpPr txBox="1"/>
          <p:nvPr/>
        </p:nvSpPr>
        <p:spPr>
          <a:xfrm>
            <a:off x="6631620" y="449944"/>
            <a:ext cx="4074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EEPROM </a:t>
            </a:r>
            <a:r>
              <a:rPr lang="zh-TW" altLang="en-US" sz="4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種類說明</a:t>
            </a:r>
            <a:endParaRPr lang="zh-TW" alt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21318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5AD47-7CF4-43BA-99DE-E166F161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26" y="659721"/>
            <a:ext cx="8326515" cy="1055308"/>
          </a:xfrm>
        </p:spPr>
        <p:txBody>
          <a:bodyPr/>
          <a:lstStyle/>
          <a:p>
            <a:r>
              <a:rPr lang="zh-TW" altLang="en-US" u="sng" dirty="0"/>
              <a:t>串列式ＥＥＰＲＯＭ各類型優缺點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D2A611C-EB2A-40A7-B26E-AA084FF95494}"/>
              </a:ext>
            </a:extLst>
          </p:cNvPr>
          <p:cNvSpPr txBox="1">
            <a:spLocks/>
          </p:cNvSpPr>
          <p:nvPr/>
        </p:nvSpPr>
        <p:spPr>
          <a:xfrm>
            <a:off x="838200" y="1375794"/>
            <a:ext cx="10515600" cy="244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65E206F-AD0D-48A6-B218-CE11E5694557}"/>
              </a:ext>
            </a:extLst>
          </p:cNvPr>
          <p:cNvSpPr txBox="1">
            <a:spLocks/>
          </p:cNvSpPr>
          <p:nvPr/>
        </p:nvSpPr>
        <p:spPr>
          <a:xfrm>
            <a:off x="514906" y="1498908"/>
            <a:ext cx="11059106" cy="188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Ｉ</a:t>
            </a:r>
            <a:r>
              <a:rPr lang="en-US" altLang="zh-TW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²</a:t>
            </a:r>
            <a:r>
              <a:rPr lang="zh-TW" altLang="en-US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Ｃ</a:t>
            </a:r>
            <a:endParaRPr lang="en-US" altLang="zh-TW" sz="22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/>
              <a:t>　</a:t>
            </a:r>
            <a:endParaRPr lang="en-US" altLang="zh-TW" sz="2200" b="1" dirty="0"/>
          </a:p>
          <a:p>
            <a:r>
              <a:rPr lang="zh-TW" altLang="en-US" sz="2200" b="1" dirty="0"/>
              <a:t>　  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優點：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1.)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只要２條線就可以傳輸，能夠減少微控制器的連接埠數量，能將多個ＥＥＰＲＯＭ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連接在同一個匯流排上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2.)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能將多個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連接在同一個匯流排上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缺點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傳輸速率慢。傳輸速率為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400K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1Mbit/s</a:t>
            </a: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3045C22-5C88-43A0-89A1-619F202B1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31898"/>
              </p:ext>
            </p:extLst>
          </p:nvPr>
        </p:nvGraphicFramePr>
        <p:xfrm>
          <a:off x="3329126" y="3633187"/>
          <a:ext cx="7004482" cy="1108710"/>
        </p:xfrm>
        <a:graphic>
          <a:graphicData uri="http://schemas.openxmlformats.org/drawingml/2006/table">
            <a:tbl>
              <a:tblPr/>
              <a:tblGrid>
                <a:gridCol w="2339124">
                  <a:extLst>
                    <a:ext uri="{9D8B030D-6E8A-4147-A177-3AD203B41FA5}">
                      <a16:colId xmlns:a16="http://schemas.microsoft.com/office/drawing/2014/main" val="3168207683"/>
                    </a:ext>
                  </a:extLst>
                </a:gridCol>
                <a:gridCol w="2332679">
                  <a:extLst>
                    <a:ext uri="{9D8B030D-6E8A-4147-A177-3AD203B41FA5}">
                      <a16:colId xmlns:a16="http://schemas.microsoft.com/office/drawing/2014/main" val="1953445491"/>
                    </a:ext>
                  </a:extLst>
                </a:gridCol>
                <a:gridCol w="2332679">
                  <a:extLst>
                    <a:ext uri="{9D8B030D-6E8A-4147-A177-3AD203B41FA5}">
                      <a16:colId xmlns:a16="http://schemas.microsoft.com/office/drawing/2014/main" val="29790304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端子名稱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輸入輸出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功能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92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51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SCL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tx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串列時脈輸入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4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7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SDA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A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tx1"/>
                          </a:solidFill>
                          <a:effectLst/>
                        </a:rPr>
                        <a:t>輸入輸出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B3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</a:rPr>
                        <a:t>串列時脈輸入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effectLst/>
                        </a:rPr>
                        <a:t>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3F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8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326192"/>
                  </a:ext>
                </a:extLst>
              </a:tr>
            </a:tbl>
          </a:graphicData>
        </a:graphic>
      </p:graphicFrame>
      <p:pic>
        <p:nvPicPr>
          <p:cNvPr id="1026" name="Picture 2" descr="BR24xxx">
            <a:extLst>
              <a:ext uri="{FF2B5EF4-FFF2-40B4-BE49-F238E27FC236}">
                <a16:creationId xmlns:a16="http://schemas.microsoft.com/office/drawing/2014/main" id="{C5E3C5A4-ADE3-4C36-AD11-9A2E3AA0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92" y="3633187"/>
            <a:ext cx="1524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FE564C8-3872-424C-A067-BD095357E5ED}"/>
              </a:ext>
            </a:extLst>
          </p:cNvPr>
          <p:cNvSpPr/>
          <p:nvPr/>
        </p:nvSpPr>
        <p:spPr>
          <a:xfrm>
            <a:off x="1002252" y="54483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條線控制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能利用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A0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A1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A2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的各個端子設定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SLAVE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位址。</a:t>
            </a:r>
            <a:b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只要組合得當，一個匯流排最多可以連接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b="0" i="0" u="none" strike="noStrike" dirty="0">
                <a:solidFill>
                  <a:srgbClr val="464646"/>
                </a:solidFill>
                <a:effectLst/>
                <a:latin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3710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FEC18-4998-4F96-9858-FDBC5C8C3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762" y="1242963"/>
            <a:ext cx="1176747" cy="761947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SPI</a:t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D04326-0E14-4DE0-8FCD-4C029B83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28" y="1929418"/>
            <a:ext cx="9144000" cy="1328363"/>
          </a:xfrm>
        </p:spPr>
        <p:txBody>
          <a:bodyPr>
            <a:normAutofit/>
          </a:bodyPr>
          <a:lstStyle/>
          <a:p>
            <a:pPr algn="l"/>
            <a:r>
              <a:rPr lang="zh-TW" altLang="en-US" sz="2200" dirty="0"/>
              <a:t>               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 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:1.)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運轉頻率高，傳輸速度快                         </a:t>
            </a:r>
            <a:endParaRPr lang="en-US" altLang="zh-TW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2.)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產品類型從低用量至大容量都有，種類繁多</a:t>
            </a:r>
            <a:endParaRPr lang="en-US" altLang="zh-TW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缺點 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介面數量偏多</a:t>
            </a:r>
          </a:p>
          <a:p>
            <a:endParaRPr lang="zh-TW" altLang="en-US" dirty="0"/>
          </a:p>
        </p:txBody>
      </p:sp>
      <p:pic>
        <p:nvPicPr>
          <p:cNvPr id="2050" name="Picture 2" descr="BR25xxx">
            <a:extLst>
              <a:ext uri="{FF2B5EF4-FFF2-40B4-BE49-F238E27FC236}">
                <a16:creationId xmlns:a16="http://schemas.microsoft.com/office/drawing/2014/main" id="{F4A75002-C4DE-436C-946F-B08BCCA1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62" y="3364262"/>
            <a:ext cx="1524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84DD813-45E5-4953-A674-0866A2798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15801"/>
              </p:ext>
            </p:extLst>
          </p:nvPr>
        </p:nvGraphicFramePr>
        <p:xfrm>
          <a:off x="3786739" y="3364262"/>
          <a:ext cx="6505575" cy="1847850"/>
        </p:xfrm>
        <a:graphic>
          <a:graphicData uri="http://schemas.openxmlformats.org/drawingml/2006/table">
            <a:tbl>
              <a:tblPr/>
              <a:tblGrid>
                <a:gridCol w="2168525">
                  <a:extLst>
                    <a:ext uri="{9D8B030D-6E8A-4147-A177-3AD203B41FA5}">
                      <a16:colId xmlns:a16="http://schemas.microsoft.com/office/drawing/2014/main" val="2120375845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92567525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31589437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dirty="0">
                          <a:solidFill>
                            <a:schemeClr val="bg1"/>
                          </a:solidFill>
                          <a:effectLst/>
                        </a:rPr>
                        <a:t>端子名稱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>
                          <a:solidFill>
                            <a:schemeClr val="bg1"/>
                          </a:solidFill>
                          <a:effectLst/>
                        </a:rPr>
                        <a:t>輸入輸出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u="none" strike="noStrike">
                          <a:solidFill>
                            <a:schemeClr val="bg1"/>
                          </a:solidFill>
                          <a:effectLst/>
                        </a:rPr>
                        <a:t>功能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A3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6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CSB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晶片選擇輸入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B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77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SCK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串列時脈輸入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C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0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串列資料輸入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98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67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SO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7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7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effectLst/>
                        </a:rPr>
                        <a:t>串列資料輸出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7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5209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9EFB2E0-2F46-4D2A-B184-1D48C208CC04}"/>
              </a:ext>
            </a:extLst>
          </p:cNvPr>
          <p:cNvSpPr/>
          <p:nvPr/>
        </p:nvSpPr>
        <p:spPr>
          <a:xfrm>
            <a:off x="1657573" y="53185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0" i="0" u="none" strike="noStrike" dirty="0">
                <a:effectLst/>
                <a:latin typeface="Arial" panose="020B0604020202020204" pitchFamily="34" charset="0"/>
              </a:rPr>
              <a:t>    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條線控制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HOLDB</a:t>
            </a:r>
            <a:r>
              <a:rPr lang="zh-TW" altLang="en-US" sz="2000" b="1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端子的功能停止串列傳輸。</a:t>
            </a:r>
          </a:p>
        </p:txBody>
      </p:sp>
    </p:spTree>
    <p:extLst>
      <p:ext uri="{BB962C8B-B14F-4D97-AF65-F5344CB8AC3E}">
        <p14:creationId xmlns:p14="http://schemas.microsoft.com/office/powerpoint/2010/main" val="64150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34893-DDD3-444A-BD2B-A56B42D7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83" y="1767871"/>
            <a:ext cx="7137015" cy="1507067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TW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Microwire</a:t>
            </a:r>
            <a:b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缺點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SPI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相比傳輸速度慢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只有低容量的產品</a:t>
            </a:r>
            <a:br>
              <a:rPr lang="zh-TW" altLang="en-US" sz="2400" dirty="0"/>
            </a:br>
            <a:endParaRPr lang="zh-TW" altLang="en-US" sz="2400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1DC647-A072-4430-9131-49819EB84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7419" y="5828024"/>
            <a:ext cx="3328495" cy="439611"/>
          </a:xfrm>
        </p:spPr>
        <p:txBody>
          <a:bodyPr vert="horz"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條線控制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EEPROM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3074" name="Picture 2" descr="BR93xxx">
            <a:extLst>
              <a:ext uri="{FF2B5EF4-FFF2-40B4-BE49-F238E27FC236}">
                <a16:creationId xmlns:a16="http://schemas.microsoft.com/office/drawing/2014/main" id="{86658D6F-C944-42D7-B190-1ADFBF33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67" y="3429000"/>
            <a:ext cx="1524000" cy="15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706763F-6B7A-41A4-BA87-900EEB658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41448"/>
              </p:ext>
            </p:extLst>
          </p:nvPr>
        </p:nvGraphicFramePr>
        <p:xfrm>
          <a:off x="3531191" y="3429000"/>
          <a:ext cx="6505575" cy="1847850"/>
        </p:xfrm>
        <a:graphic>
          <a:graphicData uri="http://schemas.openxmlformats.org/drawingml/2006/table">
            <a:tbl>
              <a:tblPr/>
              <a:tblGrid>
                <a:gridCol w="2168525">
                  <a:extLst>
                    <a:ext uri="{9D8B030D-6E8A-4147-A177-3AD203B41FA5}">
                      <a16:colId xmlns:a16="http://schemas.microsoft.com/office/drawing/2014/main" val="2846399383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78784917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2133629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>
                          <a:solidFill>
                            <a:schemeClr val="bg1"/>
                          </a:solidFill>
                          <a:effectLst/>
                        </a:rPr>
                        <a:t>端子名稱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 dirty="0">
                          <a:solidFill>
                            <a:schemeClr val="bg1"/>
                          </a:solidFill>
                          <a:effectLst/>
                        </a:rPr>
                        <a:t>輸入輸出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b="1" i="0">
                          <a:solidFill>
                            <a:schemeClr val="bg1"/>
                          </a:solidFill>
                          <a:effectLst/>
                        </a:rPr>
                        <a:t>功能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6C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37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 u="none" strike="noStrike">
                          <a:solidFill>
                            <a:schemeClr val="bg1"/>
                          </a:solidFill>
                          <a:effectLst/>
                        </a:rPr>
                        <a:t>晶片選擇輸入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2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5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SK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串列時脈輸入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3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85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DI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串列資料輸入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3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89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>
                          <a:solidFill>
                            <a:schemeClr val="bg1"/>
                          </a:solidFill>
                          <a:effectLst/>
                        </a:rPr>
                        <a:t>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89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effectLst/>
                        </a:rPr>
                        <a:t>串列資料輸出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BC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3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0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A8A962-3090-4EAC-8164-A42D3A09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78" y="426252"/>
            <a:ext cx="3605074" cy="789219"/>
          </a:xfrm>
        </p:spPr>
        <p:txBody>
          <a:bodyPr>
            <a:normAutofit fontScale="90000"/>
          </a:bodyPr>
          <a:lstStyle/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I²C 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如何傳資料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134056-8B6D-495F-AC76-317C2C3F7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8734"/>
            <a:ext cx="10820400" cy="5253806"/>
          </a:xfrm>
        </p:spPr>
        <p:txBody>
          <a:bodyPr vert="horz"/>
          <a:lstStyle/>
          <a:p>
            <a:r>
              <a:rPr lang="en-US" altLang="zh-TW" sz="2000" b="1" dirty="0"/>
              <a:t>I2C</a:t>
            </a:r>
            <a:r>
              <a:rPr lang="zh-TW" altLang="en-US" sz="2000" b="1" dirty="0"/>
              <a:t>是序列式的傳輸，只用兩條線，一個叫做</a:t>
            </a:r>
            <a:r>
              <a:rPr lang="en-US" altLang="zh-TW" sz="2000" b="1" dirty="0"/>
              <a:t>SDA</a:t>
            </a:r>
            <a:r>
              <a:rPr lang="zh-TW" altLang="en-US" sz="2000" b="1" dirty="0"/>
              <a:t>專門用來送資料，另一個叫做</a:t>
            </a:r>
            <a:r>
              <a:rPr lang="en-US" altLang="zh-TW" sz="2000" b="1" dirty="0"/>
              <a:t>SCL</a:t>
            </a:r>
            <a:r>
              <a:rPr lang="zh-TW" altLang="en-US" sz="2000" b="1" dirty="0"/>
              <a:t>是用來傳</a:t>
            </a:r>
            <a:r>
              <a:rPr lang="en-US" altLang="zh-TW" sz="2000" b="1" dirty="0"/>
              <a:t>clock</a:t>
            </a:r>
            <a:r>
              <a:rPr lang="zh-TW" altLang="en-US" sz="2000" b="1" dirty="0"/>
              <a:t>。資料格式如下圖，依序是由</a:t>
            </a:r>
            <a:r>
              <a:rPr lang="en-US" altLang="zh-TW" sz="2000" b="1" dirty="0"/>
              <a:t>start condition</a:t>
            </a:r>
            <a:r>
              <a:rPr lang="zh-TW" altLang="en-US" sz="2000" b="1" dirty="0"/>
              <a:t>所開始，然後開始傳資料，最後</a:t>
            </a:r>
            <a:r>
              <a:rPr lang="en-US" altLang="zh-TW" sz="2000" b="1" dirty="0"/>
              <a:t>stop condition</a:t>
            </a:r>
            <a:r>
              <a:rPr lang="zh-TW" altLang="en-US" sz="2000" b="1" dirty="0"/>
              <a:t>結束。所謂</a:t>
            </a:r>
            <a:r>
              <a:rPr lang="en-US" altLang="zh-TW" sz="2000" b="1" dirty="0"/>
              <a:t>start condition</a:t>
            </a:r>
            <a:r>
              <a:rPr lang="zh-TW" altLang="en-US" sz="2000" b="1" dirty="0"/>
              <a:t>就是這兩條線的某種狀態的組合可以拿來認定傳輸的開始。</a:t>
            </a:r>
            <a:endParaRPr lang="en-US" altLang="zh-TW" sz="2000" b="1" dirty="0"/>
          </a:p>
          <a:p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F4F2EB-9427-4193-9556-1E4FF815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48" y="2757868"/>
            <a:ext cx="9888504" cy="13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76795EA-E87C-434B-A6D5-BB0C7DF6D360}"/>
              </a:ext>
            </a:extLst>
          </p:cNvPr>
          <p:cNvSpPr txBox="1"/>
          <p:nvPr/>
        </p:nvSpPr>
        <p:spPr>
          <a:xfrm>
            <a:off x="967667" y="4314926"/>
            <a:ext cx="10324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                                                        </a:t>
            </a:r>
            <a:r>
              <a:rPr lang="en-US" altLang="zh-TW" sz="1400" dirty="0"/>
              <a:t> I2C </a:t>
            </a:r>
            <a:r>
              <a:rPr lang="zh-TW" altLang="en-US" sz="1400" dirty="0"/>
              <a:t>的時序圖，依照</a:t>
            </a:r>
            <a:r>
              <a:rPr lang="en-US" altLang="zh-TW" sz="1400" dirty="0"/>
              <a:t>Start-Data-Stop</a:t>
            </a:r>
            <a:r>
              <a:rPr lang="zh-TW" altLang="en-US" sz="1400" dirty="0"/>
              <a:t>傳送資料</a:t>
            </a:r>
          </a:p>
          <a:p>
            <a:r>
              <a:rPr lang="zh-TW" altLang="en-US" dirty="0"/>
              <a:t>上圖最左邊是</a:t>
            </a:r>
            <a:r>
              <a:rPr lang="en-US" altLang="zh-TW" dirty="0"/>
              <a:t>Start condition: SCL=high + SDA falling</a:t>
            </a:r>
            <a:br>
              <a:rPr lang="en-US" altLang="zh-TW" dirty="0"/>
            </a:br>
            <a:r>
              <a:rPr lang="zh-TW" altLang="en-US" dirty="0"/>
              <a:t>上圖最右邊是</a:t>
            </a:r>
            <a:r>
              <a:rPr lang="en-US" altLang="zh-TW" dirty="0"/>
              <a:t>Stop condition: SCL=high + SDA raising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至於中間的資料，它是以</a:t>
            </a:r>
            <a:r>
              <a:rPr lang="en-US" altLang="zh-TW" b="1" dirty="0">
                <a:solidFill>
                  <a:srgbClr val="FF0000"/>
                </a:solidFill>
              </a:rPr>
              <a:t>8+1bit</a:t>
            </a:r>
            <a:r>
              <a:rPr lang="zh-TW" altLang="en-US" dirty="0"/>
              <a:t>為一組來傳送的，意思是說</a:t>
            </a:r>
            <a:r>
              <a:rPr lang="en-US" altLang="zh-TW" b="1" dirty="0">
                <a:solidFill>
                  <a:srgbClr val="FF0000"/>
                </a:solidFill>
              </a:rPr>
              <a:t>8bit data</a:t>
            </a:r>
            <a:r>
              <a:rPr lang="zh-TW" altLang="en-US" b="1" dirty="0">
                <a:solidFill>
                  <a:srgbClr val="FF0000"/>
                </a:solidFill>
              </a:rPr>
              <a:t>外加</a:t>
            </a:r>
            <a:r>
              <a:rPr lang="en-US" altLang="zh-TW" b="1" dirty="0">
                <a:solidFill>
                  <a:srgbClr val="FF0000"/>
                </a:solidFill>
              </a:rPr>
              <a:t>1bit</a:t>
            </a:r>
            <a:r>
              <a:rPr lang="zh-TW" altLang="en-US" b="1" dirty="0">
                <a:solidFill>
                  <a:srgbClr val="FF0000"/>
                </a:solidFill>
              </a:rPr>
              <a:t>的</a:t>
            </a:r>
            <a:r>
              <a:rPr lang="en-US" altLang="zh-TW" b="1" dirty="0">
                <a:solidFill>
                  <a:srgbClr val="FF0000"/>
                </a:solidFill>
              </a:rPr>
              <a:t>Acknowledge</a:t>
            </a:r>
            <a:r>
              <a:rPr lang="zh-TW" altLang="en-US" dirty="0"/>
              <a:t>，</a:t>
            </a:r>
            <a:r>
              <a:rPr lang="en-US" altLang="zh-TW" dirty="0"/>
              <a:t>ACK</a:t>
            </a:r>
            <a:r>
              <a:rPr lang="zh-TW" altLang="en-US" dirty="0"/>
              <a:t>是</a:t>
            </a:r>
            <a:r>
              <a:rPr lang="en-US" altLang="zh-TW" dirty="0"/>
              <a:t>slave</a:t>
            </a:r>
            <a:r>
              <a:rPr lang="zh-TW" altLang="en-US" dirty="0"/>
              <a:t>用來回應</a:t>
            </a:r>
            <a:r>
              <a:rPr lang="en-US" altLang="zh-TW" dirty="0"/>
              <a:t>master</a:t>
            </a:r>
            <a:r>
              <a:rPr lang="zh-TW" altLang="en-US" dirty="0"/>
              <a:t>用的，表示已經收到資料了。</a:t>
            </a:r>
            <a:r>
              <a:rPr lang="en-US" altLang="zh-TW" dirty="0"/>
              <a:t>clock</a:t>
            </a:r>
            <a:r>
              <a:rPr lang="zh-TW" altLang="en-US" dirty="0"/>
              <a:t>的</a:t>
            </a:r>
            <a:r>
              <a:rPr lang="en-US" altLang="zh-TW" dirty="0"/>
              <a:t>positive pulse</a:t>
            </a:r>
            <a:r>
              <a:rPr lang="zh-TW" altLang="en-US" dirty="0"/>
              <a:t>必須完整包含在</a:t>
            </a:r>
            <a:r>
              <a:rPr lang="en-US" altLang="zh-TW" dirty="0"/>
              <a:t>bit data</a:t>
            </a:r>
            <a:r>
              <a:rPr lang="zh-TW" altLang="en-US" dirty="0"/>
              <a:t>之內。以上就是</a:t>
            </a:r>
            <a:r>
              <a:rPr lang="en-US" altLang="zh-TW" dirty="0"/>
              <a:t>I2C</a:t>
            </a:r>
            <a:r>
              <a:rPr lang="zh-TW" altLang="en-US" dirty="0"/>
              <a:t>在</a:t>
            </a:r>
            <a:r>
              <a:rPr lang="en-US" altLang="zh-TW" dirty="0"/>
              <a:t>physical layer</a:t>
            </a:r>
            <a:r>
              <a:rPr lang="zh-TW" altLang="en-US" dirty="0"/>
              <a:t>的資料傳送說明</a:t>
            </a:r>
          </a:p>
        </p:txBody>
      </p:sp>
    </p:spTree>
    <p:extLst>
      <p:ext uri="{BB962C8B-B14F-4D97-AF65-F5344CB8AC3E}">
        <p14:creationId xmlns:p14="http://schemas.microsoft.com/office/powerpoint/2010/main" val="358826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B19F30-6DD3-4279-B1BE-E6655FB2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312" y="378707"/>
            <a:ext cx="3036903" cy="895751"/>
          </a:xfrm>
        </p:spPr>
        <p:txBody>
          <a:bodyPr/>
          <a:lstStyle/>
          <a:p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SPI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通訊協議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2836DC-1D6F-4773-9193-04A41CBAC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204" y="1438183"/>
            <a:ext cx="11370076" cy="5282213"/>
          </a:xfrm>
        </p:spPr>
        <p:txBody>
          <a:bodyPr vert="horz"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時鐘是一個振盪訊號，它告訴接收端在確切的時機對資料線上的訊號進行取樣。</a:t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產生時鐘的一側稱為主機，另一側稱為從機。總是只有一個主機（一般來說可以是微控制器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/MCU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），但是可以有多個從機（後面詳細介紹）；</a:t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資料的採集時機可能是時鐘訊號的上升沿（從低到高）或下降沿（從高到低）。</a:t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具體要看對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SPI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的配置；</a:t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整體的傳輸大概可以分為以下幾個過程：</a:t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主機先將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NSS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訊號拉低，這樣保證開始接收資料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4E8E7A-3A5B-4471-9FCA-D2F3DC64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6" y="3346883"/>
            <a:ext cx="10803888" cy="32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24616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1380</Words>
  <Application>Microsoft Office PowerPoint</Application>
  <PresentationFormat>寬螢幕</PresentationFormat>
  <Paragraphs>138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標楷體</vt:lpstr>
      <vt:lpstr>Arial</vt:lpstr>
      <vt:lpstr>Arial Black</vt:lpstr>
      <vt:lpstr>Century Gothic</vt:lpstr>
      <vt:lpstr>Wingdings</vt:lpstr>
      <vt:lpstr>飛機雲</vt:lpstr>
      <vt:lpstr>EEPROM 介紹</vt:lpstr>
      <vt:lpstr>Memory 特點比較</vt:lpstr>
      <vt:lpstr>PowerPoint 簡報</vt:lpstr>
      <vt:lpstr>PowerPoint 簡報</vt:lpstr>
      <vt:lpstr>串列式ＥＥＰＲＯＭ各類型優缺點</vt:lpstr>
      <vt:lpstr>SPI </vt:lpstr>
      <vt:lpstr>Microwire  缺點 :與SPI相比傳輸速度慢 ,只有低容量的產品 </vt:lpstr>
      <vt:lpstr>I²C 如何傳資料</vt:lpstr>
      <vt:lpstr>SPI通訊協議</vt:lpstr>
      <vt:lpstr>儲存容量單位</vt:lpstr>
      <vt:lpstr>選擇eeprom規格要件</vt:lpstr>
      <vt:lpstr>EEPROM 應用市場</vt:lpstr>
      <vt:lpstr>汽車電子</vt:lpstr>
      <vt:lpstr>EEPROM市場品牌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EEPROM 介紹</dc:title>
  <dc:creator>Mail</dc:creator>
  <cp:lastModifiedBy>Lee Jason</cp:lastModifiedBy>
  <cp:revision>30</cp:revision>
  <dcterms:created xsi:type="dcterms:W3CDTF">2021-05-18T05:24:00Z</dcterms:created>
  <dcterms:modified xsi:type="dcterms:W3CDTF">2021-05-19T01:42:27Z</dcterms:modified>
</cp:coreProperties>
</file>